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4"/>
  </p:sldMasterIdLst>
  <p:notesMasterIdLst>
    <p:notesMasterId r:id="rId17"/>
  </p:notesMasterIdLst>
  <p:handoutMasterIdLst>
    <p:handoutMasterId r:id="rId18"/>
  </p:handoutMasterIdLst>
  <p:sldIdLst>
    <p:sldId id="341" r:id="rId5"/>
    <p:sldId id="363" r:id="rId6"/>
    <p:sldId id="26169" r:id="rId7"/>
    <p:sldId id="26162" r:id="rId8"/>
    <p:sldId id="26160" r:id="rId9"/>
    <p:sldId id="26163" r:id="rId10"/>
    <p:sldId id="26164" r:id="rId11"/>
    <p:sldId id="26168" r:id="rId12"/>
    <p:sldId id="26166" r:id="rId13"/>
    <p:sldId id="26165" r:id="rId14"/>
    <p:sldId id="26167" r:id="rId15"/>
    <p:sldId id="365" r:id="rId16"/>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00FF"/>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7627" autoAdjust="0"/>
    <p:restoredTop sz="94679" autoAdjust="0"/>
  </p:normalViewPr>
  <p:slideViewPr>
    <p:cSldViewPr snapToGrid="0">
      <p:cViewPr varScale="1">
        <p:scale>
          <a:sx n="63" d="100"/>
          <a:sy n="63" d="100"/>
        </p:scale>
        <p:origin x="528" y="52"/>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42" d="100"/>
          <a:sy n="42" d="100"/>
        </p:scale>
        <p:origin x="-2850" y="-96"/>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handoutMaster" Target="handoutMasters/handoutMaster1.xml"/><Relationship Id="rId3" Type="http://schemas.openxmlformats.org/officeDocument/2006/relationships/customXml" Target="../customXml/item3.xml"/><Relationship Id="rId21" Type="http://schemas.openxmlformats.org/officeDocument/2006/relationships/theme" Target="theme/theme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notesMaster" Target="notesMasters/notesMaster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slide" Target="slides/slide11.xml"/><Relationship Id="rId10" Type="http://schemas.openxmlformats.org/officeDocument/2006/relationships/slide" Target="slides/slide6.xml"/><Relationship Id="rId19"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789072D9-2976-48D6-91CC-F3B81D5BC3D5}"/>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a:extLst>
              <a:ext uri="{FF2B5EF4-FFF2-40B4-BE49-F238E27FC236}">
                <a16:creationId xmlns:a16="http://schemas.microsoft.com/office/drawing/2014/main" id="{5337DD13-51AD-4B02-8A68-D1AEA3BFD1E7}"/>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a:extLst>
              <a:ext uri="{FF2B5EF4-FFF2-40B4-BE49-F238E27FC236}">
                <a16:creationId xmlns:a16="http://schemas.microsoft.com/office/drawing/2014/main" id="{A3DFC17F-0481-4905-8632-1C02E3E3DC52}"/>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a:extLst>
              <a:ext uri="{FF2B5EF4-FFF2-40B4-BE49-F238E27FC236}">
                <a16:creationId xmlns:a16="http://schemas.microsoft.com/office/drawing/2014/main" id="{EE81EF3A-A1DE-4C8C-8602-3BA1B0BECDBF}"/>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A3198B39-BF8D-4494-9821-E6701364FD81}"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A072CA75-53D7-445B-9EF5-6CAEF1776D6A}"/>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a:extLst>
              <a:ext uri="{FF2B5EF4-FFF2-40B4-BE49-F238E27FC236}">
                <a16:creationId xmlns:a16="http://schemas.microsoft.com/office/drawing/2014/main" id="{6A4E70E9-E8A6-4EC8-9A63-B36D42527792}"/>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3076" name="Rectangle 4">
            <a:extLst>
              <a:ext uri="{FF2B5EF4-FFF2-40B4-BE49-F238E27FC236}">
                <a16:creationId xmlns:a16="http://schemas.microsoft.com/office/drawing/2014/main" id="{B0437FF1-442D-43A2-8C73-F8F083ADF658}"/>
              </a:ext>
            </a:extLst>
          </p:cNvPr>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0EA3C5F4-38C2-4B34-837F-12B7982390FF}"/>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FCA29B65-32F6-409B-983D-A505954C0DCE}"/>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a:extLst>
              <a:ext uri="{FF2B5EF4-FFF2-40B4-BE49-F238E27FC236}">
                <a16:creationId xmlns:a16="http://schemas.microsoft.com/office/drawing/2014/main" id="{C32814BC-4525-4F02-B0DA-914D143EF2AC}"/>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ECB452CC-48C9-4997-9257-C682E2A70ECE}"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ECB452CC-48C9-4997-9257-C682E2A70ECE}" type="slidenum">
              <a:rPr lang="en-GB" altLang="en-US" smtClean="0"/>
              <a:pPr>
                <a:defRPr/>
              </a:pPr>
              <a:t>2</a:t>
            </a:fld>
            <a:endParaRPr lang="en-GB" altLang="en-US"/>
          </a:p>
        </p:txBody>
      </p:sp>
    </p:spTree>
    <p:extLst>
      <p:ext uri="{BB962C8B-B14F-4D97-AF65-F5344CB8AC3E}">
        <p14:creationId xmlns:p14="http://schemas.microsoft.com/office/powerpoint/2010/main" val="136738898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dirty="0"/>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25764062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719935987"/>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366363657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4CEAFC18-F740-420D-8DA7-68B0EC97C46E}"/>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id="{4AFE2B5B-1B45-4E7A-A25D-B141A077B612}"/>
              </a:ext>
            </a:extLst>
          </p:cNvPr>
          <p:cNvSpPr>
            <a:spLocks noGrp="1"/>
          </p:cNvSpPr>
          <p:nvPr>
            <p:ph type="title"/>
          </p:nvPr>
        </p:nvSpPr>
        <p:spPr bwMode="auto">
          <a:xfrm>
            <a:off x="838200" y="560387"/>
            <a:ext cx="10515600" cy="11303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p>
        </p:txBody>
      </p:sp>
      <p:sp>
        <p:nvSpPr>
          <p:cNvPr id="1028" name="Text Placeholder 2">
            <a:extLst>
              <a:ext uri="{FF2B5EF4-FFF2-40B4-BE49-F238E27FC236}">
                <a16:creationId xmlns:a16="http://schemas.microsoft.com/office/drawing/2014/main" id="{008F4169-1069-4316-B1D5-466056FF0739}"/>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a:extLst>
              <a:ext uri="{FF2B5EF4-FFF2-40B4-BE49-F238E27FC236}">
                <a16:creationId xmlns:a16="http://schemas.microsoft.com/office/drawing/2014/main" id="{C220C726-1B32-4CFD-B6FE-8C6E0C6B668C}"/>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a16="http://schemas.microsoft.com/office/drawing/2014/main" id="{ED4BE506-C0F9-461F-89BC-4B3F6F61A38D}"/>
              </a:ext>
            </a:extLst>
          </p:cNvPr>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2023</a:t>
            </a:r>
          </a:p>
        </p:txBody>
      </p:sp>
      <p:pic>
        <p:nvPicPr>
          <p:cNvPr id="1031" name="Picture 1">
            <a:extLst>
              <a:ext uri="{FF2B5EF4-FFF2-40B4-BE49-F238E27FC236}">
                <a16:creationId xmlns:a16="http://schemas.microsoft.com/office/drawing/2014/main" id="{5E9ECA3E-FE52-464F-8707-38070FE65DBF}"/>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4C62F9F5-7ED7-4782-9DFF-6089C2DCD9EC}"/>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pPr>
                <a:defRPr/>
              </a:pPr>
              <a:t>‹#›</a:t>
            </a:fld>
            <a:endParaRPr lang="en-GB" altLang="en-US" sz="1400">
              <a:latin typeface="Calibri" panose="020F0502020204030204" pitchFamily="34" charset="0"/>
            </a:endParaRPr>
          </a:p>
        </p:txBody>
      </p:sp>
      <p:sp>
        <p:nvSpPr>
          <p:cNvPr id="11" name="Text Box 14">
            <a:extLst>
              <a:ext uri="{FF2B5EF4-FFF2-40B4-BE49-F238E27FC236}">
                <a16:creationId xmlns:a16="http://schemas.microsoft.com/office/drawing/2014/main" id="{AA2802BD-1B72-4AD1-8184-0FD099607084}"/>
              </a:ext>
            </a:extLst>
          </p:cNvPr>
          <p:cNvSpPr txBox="1">
            <a:spLocks noChangeArrowheads="1"/>
          </p:cNvSpPr>
          <p:nvPr userDrawn="1"/>
        </p:nvSpPr>
        <p:spPr bwMode="auto">
          <a:xfrm>
            <a:off x="133350" y="36513"/>
            <a:ext cx="3466585"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
              </a:rPr>
              <a:t>TSG SA Meeting #SP-101	</a:t>
            </a:r>
          </a:p>
          <a:p>
            <a:pPr eaLnBrk="1" hangingPunct="1">
              <a:defRPr/>
            </a:pPr>
            <a:r>
              <a:rPr lang="sv-SE" altLang="en-US" sz="1200" b="1" dirty="0">
                <a:latin typeface="Arial "/>
              </a:rPr>
              <a:t>11 - 15 September, 2023, Bangalore, India</a:t>
            </a:r>
          </a:p>
        </p:txBody>
      </p:sp>
    </p:spTree>
  </p:cSld>
  <p:clrMap bg1="lt1" tx1="dk1" bg2="lt2" tx2="dk2" accent1="accent1" accent2="accent2" accent3="accent3" accent4="accent4" accent5="accent5" accent6="accent6" hlink="hlink" folHlink="folHlink"/>
  <p:sldLayoutIdLst>
    <p:sldLayoutId id="2147485163" r:id="rId1"/>
    <p:sldLayoutId id="2147485161" r:id="rId2"/>
    <p:sldLayoutId id="2147485162"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6BFCA172-672F-4297-B767-9F7EDE373FA1}"/>
              </a:ext>
            </a:extLst>
          </p:cNvPr>
          <p:cNvSpPr>
            <a:spLocks noGrp="1"/>
          </p:cNvSpPr>
          <p:nvPr>
            <p:ph type="title"/>
          </p:nvPr>
        </p:nvSpPr>
        <p:spPr>
          <a:xfrm>
            <a:off x="619760" y="2268538"/>
            <a:ext cx="10810240" cy="2293938"/>
          </a:xfrm>
        </p:spPr>
        <p:txBody>
          <a:bodyPr/>
          <a:lstStyle/>
          <a:p>
            <a:pPr eaLnBrk="1" hangingPunct="1"/>
            <a:r>
              <a:rPr lang="en-GB" altLang="en-US" dirty="0"/>
              <a:t>Rel-19 Network Sharing Enhancements </a:t>
            </a:r>
            <a:br>
              <a:rPr lang="en-GB" altLang="en-US" dirty="0"/>
            </a:br>
            <a:r>
              <a:rPr lang="en-GB" altLang="en-US" dirty="0"/>
              <a:t>SA2 Status</a:t>
            </a:r>
          </a:p>
        </p:txBody>
      </p:sp>
      <p:sp>
        <p:nvSpPr>
          <p:cNvPr id="5123" name="Text Placeholder 2">
            <a:extLst>
              <a:ext uri="{FF2B5EF4-FFF2-40B4-BE49-F238E27FC236}">
                <a16:creationId xmlns:a16="http://schemas.microsoft.com/office/drawing/2014/main" id="{9FAD3684-801E-4E1E-85EB-F5F3E5D37277}"/>
              </a:ext>
            </a:extLst>
          </p:cNvPr>
          <p:cNvSpPr>
            <a:spLocks noGrp="1"/>
          </p:cNvSpPr>
          <p:nvPr>
            <p:ph type="body" idx="4294967295"/>
          </p:nvPr>
        </p:nvSpPr>
        <p:spPr>
          <a:xfrm>
            <a:off x="1009968" y="4721543"/>
            <a:ext cx="7886700" cy="1500187"/>
          </a:xfrm>
        </p:spPr>
        <p:txBody>
          <a:bodyPr/>
          <a:lstStyle/>
          <a:p>
            <a:pPr marL="0" indent="0" eaLnBrk="1" hangingPunct="1">
              <a:buFontTx/>
              <a:buNone/>
            </a:pPr>
            <a:r>
              <a:rPr lang="en-GB" altLang="en-US" dirty="0"/>
              <a:t>Shabnam Sultana</a:t>
            </a:r>
          </a:p>
          <a:p>
            <a:pPr marL="0" indent="0" eaLnBrk="1" hangingPunct="1">
              <a:buFontTx/>
              <a:buNone/>
            </a:pPr>
            <a:r>
              <a:rPr lang="en-GB" altLang="en-US" dirty="0"/>
              <a:t>Moderator for Rel-19 Network Sharing proposals</a:t>
            </a:r>
          </a:p>
          <a:p>
            <a:pPr marL="0" indent="0" eaLnBrk="1" hangingPunct="1">
              <a:buFontTx/>
              <a:buNone/>
            </a:pPr>
            <a:r>
              <a:rPr lang="en-GB" altLang="en-US" dirty="0"/>
              <a:t>Ericsson</a:t>
            </a:r>
          </a:p>
          <a:p>
            <a:pPr marL="0" indent="0" eaLnBrk="1" hangingPunct="1">
              <a:buFontTx/>
              <a:buNone/>
            </a:pPr>
            <a:endParaRPr lang="en-GB" altLang="en-US" dirty="0"/>
          </a:p>
        </p:txBody>
      </p:sp>
      <p:sp>
        <p:nvSpPr>
          <p:cNvPr id="2" name="Text Box 14">
            <a:extLst>
              <a:ext uri="{FF2B5EF4-FFF2-40B4-BE49-F238E27FC236}">
                <a16:creationId xmlns:a16="http://schemas.microsoft.com/office/drawing/2014/main" id="{E87BE2DA-4DB0-12C9-CDED-5EDD66E11444}"/>
              </a:ext>
            </a:extLst>
          </p:cNvPr>
          <p:cNvSpPr txBox="1">
            <a:spLocks noChangeArrowheads="1"/>
          </p:cNvSpPr>
          <p:nvPr/>
        </p:nvSpPr>
        <p:spPr bwMode="auto">
          <a:xfrm>
            <a:off x="9627577" y="133351"/>
            <a:ext cx="1726223"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defRPr/>
            </a:pPr>
            <a:r>
              <a:rPr lang="sv-SE" altLang="en-US" sz="1800" b="1" dirty="0">
                <a:solidFill>
                  <a:srgbClr val="0000FF"/>
                </a:solidFill>
                <a:latin typeface="Arial "/>
              </a:rPr>
              <a:t>SP-231052</a:t>
            </a:r>
            <a:r>
              <a:rPr lang="sv-SE" altLang="en-US" sz="1400" b="1" dirty="0">
                <a:solidFill>
                  <a:srgbClr val="0000FF"/>
                </a:solidFill>
                <a:latin typeface="Arial "/>
              </a:rPr>
              <a:t>	</a:t>
            </a:r>
          </a:p>
        </p:txBody>
      </p:sp>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ubtitle 4">
            <a:extLst>
              <a:ext uri="{FF2B5EF4-FFF2-40B4-BE49-F238E27FC236}">
                <a16:creationId xmlns:a16="http://schemas.microsoft.com/office/drawing/2014/main" id="{D8EBE6CB-72B9-A27A-63B7-864665AF00CE}"/>
              </a:ext>
            </a:extLst>
          </p:cNvPr>
          <p:cNvSpPr>
            <a:spLocks noGrp="1"/>
          </p:cNvSpPr>
          <p:nvPr>
            <p:ph type="subTitle" idx="1"/>
          </p:nvPr>
        </p:nvSpPr>
        <p:spPr>
          <a:xfrm>
            <a:off x="114301" y="1895475"/>
            <a:ext cx="11991974" cy="4302413"/>
          </a:xfrm>
        </p:spPr>
        <p:txBody>
          <a:bodyPr/>
          <a:lstStyle/>
          <a:p>
            <a:pPr algn="just"/>
            <a:r>
              <a:rPr lang="en-US" dirty="0"/>
              <a:t>Vodafone (Chris) was not present, but the following he proposed via NWM discussion of potential enhancement of “GWCN” like solution for 5G to address the requirements. </a:t>
            </a:r>
          </a:p>
          <a:p>
            <a:pPr algn="just"/>
            <a:r>
              <a:rPr lang="en-US" dirty="0"/>
              <a:t>Vodafone: what is missing from Release 15 is the inclusion of the ”selected PLMN ID” in the signalling from the AMF to the </a:t>
            </a:r>
            <a:r>
              <a:rPr lang="en-US" dirty="0" err="1"/>
              <a:t>vSMF</a:t>
            </a:r>
            <a:r>
              <a:rPr lang="en-US" dirty="0"/>
              <a:t> (and perhaps to the </a:t>
            </a:r>
            <a:r>
              <a:rPr lang="en-US" dirty="0" err="1"/>
              <a:t>vUPF</a:t>
            </a:r>
            <a:r>
              <a:rPr lang="en-US" dirty="0"/>
              <a:t>?) and </a:t>
            </a:r>
            <a:r>
              <a:rPr lang="en-US" dirty="0" err="1"/>
              <a:t>hSMF</a:t>
            </a:r>
            <a:r>
              <a:rPr lang="en-US" dirty="0"/>
              <a:t>. This information is needed for CDR generation and inter-operator accounting (in both VPLMN and HPLMN) in the </a:t>
            </a:r>
            <a:r>
              <a:rPr lang="en-US" dirty="0" err="1"/>
              <a:t>vSMF</a:t>
            </a:r>
            <a:r>
              <a:rPr lang="en-US" dirty="0"/>
              <a:t>, and perhaps for functionality in the </a:t>
            </a:r>
            <a:r>
              <a:rPr lang="en-US" dirty="0" err="1"/>
              <a:t>vUPF</a:t>
            </a:r>
            <a:r>
              <a:rPr lang="en-US" dirty="0"/>
              <a:t>. However, adding this IE would seem to be TEI-19.</a:t>
            </a:r>
          </a:p>
        </p:txBody>
      </p:sp>
      <p:sp>
        <p:nvSpPr>
          <p:cNvPr id="3" name="TextBox 2">
            <a:extLst>
              <a:ext uri="{FF2B5EF4-FFF2-40B4-BE49-F238E27FC236}">
                <a16:creationId xmlns:a16="http://schemas.microsoft.com/office/drawing/2014/main" id="{00849C44-39F7-BD4F-9D6D-B575FB5F4417}"/>
              </a:ext>
            </a:extLst>
          </p:cNvPr>
          <p:cNvSpPr txBox="1"/>
          <p:nvPr/>
        </p:nvSpPr>
        <p:spPr>
          <a:xfrm>
            <a:off x="-76199" y="660112"/>
            <a:ext cx="9934574" cy="584775"/>
          </a:xfrm>
          <a:prstGeom prst="rect">
            <a:avLst/>
          </a:prstGeom>
          <a:noFill/>
        </p:spPr>
        <p:txBody>
          <a:bodyPr wrap="square" rtlCol="0">
            <a:spAutoFit/>
          </a:bodyPr>
          <a:lstStyle/>
          <a:p>
            <a:r>
              <a:rPr lang="en-US" sz="3200" dirty="0"/>
              <a:t>Potential Solution reusing existing available features </a:t>
            </a:r>
          </a:p>
        </p:txBody>
      </p:sp>
    </p:spTree>
    <p:extLst>
      <p:ext uri="{BB962C8B-B14F-4D97-AF65-F5344CB8AC3E}">
        <p14:creationId xmlns:p14="http://schemas.microsoft.com/office/powerpoint/2010/main" val="529913718"/>
      </p:ext>
    </p:extLst>
  </p:cSld>
  <p:clrMapOvr>
    <a:masterClrMapping/>
  </p:clrMapOvr>
  <p:transition>
    <p:wipe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ubtitle 4">
            <a:extLst>
              <a:ext uri="{FF2B5EF4-FFF2-40B4-BE49-F238E27FC236}">
                <a16:creationId xmlns:a16="http://schemas.microsoft.com/office/drawing/2014/main" id="{D8EBE6CB-72B9-A27A-63B7-864665AF00CE}"/>
              </a:ext>
            </a:extLst>
          </p:cNvPr>
          <p:cNvSpPr>
            <a:spLocks noGrp="1"/>
          </p:cNvSpPr>
          <p:nvPr>
            <p:ph type="subTitle" idx="1"/>
          </p:nvPr>
        </p:nvSpPr>
        <p:spPr>
          <a:xfrm>
            <a:off x="114301" y="1895475"/>
            <a:ext cx="11991974" cy="4302413"/>
          </a:xfrm>
        </p:spPr>
        <p:txBody>
          <a:bodyPr/>
          <a:lstStyle/>
          <a:p>
            <a:pPr marL="342900" indent="-342900" algn="just">
              <a:buFont typeface="Arial" panose="020B0604020202020204" pitchFamily="34" charset="0"/>
              <a:buChar char="•"/>
            </a:pPr>
            <a:r>
              <a:rPr lang="en-US" dirty="0"/>
              <a:t>Companies to investigate the solutions proposal described in previous slides.</a:t>
            </a:r>
          </a:p>
          <a:p>
            <a:pPr marL="342900" indent="-342900" algn="just">
              <a:buFont typeface="Arial" panose="020B0604020202020204" pitchFamily="34" charset="0"/>
              <a:buChar char="•"/>
            </a:pPr>
            <a:r>
              <a:rPr lang="en-US" dirty="0"/>
              <a:t>Discuss offline further the outcome as well as possibility of having:</a:t>
            </a:r>
          </a:p>
          <a:p>
            <a:pPr marL="800100" lvl="1" indent="-342900" algn="just">
              <a:buFont typeface="Arial" panose="020B0604020202020204" pitchFamily="34" charset="0"/>
              <a:buChar char="•"/>
            </a:pPr>
            <a:r>
              <a:rPr lang="en-US" dirty="0"/>
              <a:t> a TEI19 (if solutions can be developed as suggested), </a:t>
            </a:r>
          </a:p>
          <a:p>
            <a:pPr marL="800100" lvl="1" indent="-342900" algn="just">
              <a:buFont typeface="Arial" panose="020B0604020202020204" pitchFamily="34" charset="0"/>
              <a:buChar char="•"/>
            </a:pPr>
            <a:r>
              <a:rPr lang="en-US" dirty="0"/>
              <a:t>directly a WI with proposed solution description for Rel-19, or </a:t>
            </a:r>
          </a:p>
          <a:p>
            <a:pPr marL="800100" lvl="1" indent="-342900" algn="just">
              <a:buFont typeface="Arial" panose="020B0604020202020204" pitchFamily="34" charset="0"/>
              <a:buChar char="•"/>
            </a:pPr>
            <a:r>
              <a:rPr lang="en-US" dirty="0"/>
              <a:t>define a new SI scope for discussion during Q4.</a:t>
            </a:r>
          </a:p>
          <a:p>
            <a:pPr marL="342900" indent="-342900" algn="just">
              <a:buFont typeface="Arial" panose="020B0604020202020204" pitchFamily="34" charset="0"/>
              <a:buChar char="•"/>
            </a:pPr>
            <a:r>
              <a:rPr lang="en-US" dirty="0"/>
              <a:t>Plan to set up offline discussions with interested parties.</a:t>
            </a:r>
          </a:p>
        </p:txBody>
      </p:sp>
      <p:sp>
        <p:nvSpPr>
          <p:cNvPr id="3" name="TextBox 2">
            <a:extLst>
              <a:ext uri="{FF2B5EF4-FFF2-40B4-BE49-F238E27FC236}">
                <a16:creationId xmlns:a16="http://schemas.microsoft.com/office/drawing/2014/main" id="{00849C44-39F7-BD4F-9D6D-B575FB5F4417}"/>
              </a:ext>
            </a:extLst>
          </p:cNvPr>
          <p:cNvSpPr txBox="1"/>
          <p:nvPr/>
        </p:nvSpPr>
        <p:spPr>
          <a:xfrm>
            <a:off x="485774" y="691574"/>
            <a:ext cx="8924925" cy="584775"/>
          </a:xfrm>
          <a:prstGeom prst="rect">
            <a:avLst/>
          </a:prstGeom>
          <a:noFill/>
        </p:spPr>
        <p:txBody>
          <a:bodyPr wrap="square" rtlCol="0">
            <a:spAutoFit/>
          </a:bodyPr>
          <a:lstStyle/>
          <a:p>
            <a:r>
              <a:rPr lang="en-US" sz="3200" dirty="0"/>
              <a:t>Next Steps</a:t>
            </a:r>
          </a:p>
        </p:txBody>
      </p:sp>
    </p:spTree>
    <p:extLst>
      <p:ext uri="{BB962C8B-B14F-4D97-AF65-F5344CB8AC3E}">
        <p14:creationId xmlns:p14="http://schemas.microsoft.com/office/powerpoint/2010/main" val="3983220623"/>
      </p:ext>
    </p:extLst>
  </p:cSld>
  <p:clrMapOvr>
    <a:masterClrMapping/>
  </p:clrMapOvr>
  <p:transition>
    <p:wipe dir="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3AFF4909-1900-46CD-87F7-AE296C59418F}"/>
              </a:ext>
            </a:extLst>
          </p:cNvPr>
          <p:cNvSpPr>
            <a:spLocks noGrp="1"/>
          </p:cNvSpPr>
          <p:nvPr>
            <p:ph type="title"/>
          </p:nvPr>
        </p:nvSpPr>
        <p:spPr/>
        <p:txBody>
          <a:bodyPr/>
          <a:lstStyle/>
          <a:p>
            <a:r>
              <a:rPr lang="en-GB" altLang="en-US"/>
              <a:t>Summary</a:t>
            </a:r>
          </a:p>
        </p:txBody>
      </p:sp>
      <p:sp>
        <p:nvSpPr>
          <p:cNvPr id="8195" name="Content Placeholder 2">
            <a:extLst>
              <a:ext uri="{FF2B5EF4-FFF2-40B4-BE49-F238E27FC236}">
                <a16:creationId xmlns:a16="http://schemas.microsoft.com/office/drawing/2014/main" id="{A955EC6E-B2A1-4AA5-9F6A-E317D7FE324C}"/>
              </a:ext>
            </a:extLst>
          </p:cNvPr>
          <p:cNvSpPr>
            <a:spLocks noGrp="1"/>
          </p:cNvSpPr>
          <p:nvPr>
            <p:ph idx="1"/>
          </p:nvPr>
        </p:nvSpPr>
        <p:spPr/>
        <p:txBody>
          <a:bodyPr/>
          <a:lstStyle/>
          <a:p>
            <a:endParaRPr lang="en-US" altLang="en-US"/>
          </a:p>
        </p:txBody>
      </p:sp>
    </p:spTree>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39BD4D34-87E7-4105-B586-4767AFA2F0F4}"/>
              </a:ext>
            </a:extLst>
          </p:cNvPr>
          <p:cNvSpPr>
            <a:spLocks noGrp="1"/>
          </p:cNvSpPr>
          <p:nvPr>
            <p:ph type="title"/>
          </p:nvPr>
        </p:nvSpPr>
        <p:spPr>
          <a:xfrm>
            <a:off x="838200" y="560387"/>
            <a:ext cx="8539480" cy="811213"/>
          </a:xfrm>
        </p:spPr>
        <p:txBody>
          <a:bodyPr/>
          <a:lstStyle/>
          <a:p>
            <a:r>
              <a:rPr lang="en-GB" altLang="en-US" dirty="0"/>
              <a:t>Status</a:t>
            </a:r>
          </a:p>
        </p:txBody>
      </p:sp>
      <p:sp>
        <p:nvSpPr>
          <p:cNvPr id="6147" name="Content Placeholder 2">
            <a:extLst>
              <a:ext uri="{FF2B5EF4-FFF2-40B4-BE49-F238E27FC236}">
                <a16:creationId xmlns:a16="http://schemas.microsoft.com/office/drawing/2014/main" id="{33CFEE74-7B51-47B2-8BC9-945D38E983E7}"/>
              </a:ext>
            </a:extLst>
          </p:cNvPr>
          <p:cNvSpPr>
            <a:spLocks noGrp="1"/>
          </p:cNvSpPr>
          <p:nvPr>
            <p:ph idx="1"/>
          </p:nvPr>
        </p:nvSpPr>
        <p:spPr>
          <a:xfrm>
            <a:off x="121920" y="1879600"/>
            <a:ext cx="11968480" cy="4418013"/>
          </a:xfrm>
        </p:spPr>
        <p:txBody>
          <a:bodyPr/>
          <a:lstStyle/>
          <a:p>
            <a:r>
              <a:rPr lang="en-US" altLang="en-US" sz="1600" dirty="0"/>
              <a:t>Moderated discussions held during July 2023 on this topic indicated very different views on what and how to proceed with any work in Rel-19. The input documents with Moderated discussion status report and draft SI to SA2#158 are as follows: S2-2308408, S2-2308751.</a:t>
            </a:r>
          </a:p>
          <a:p>
            <a:r>
              <a:rPr lang="en-US" altLang="en-US" sz="1600" dirty="0"/>
              <a:t>Moderator together with some of the interested companies had offline discussions during SA2#158 to better understand the architectural requirements as well as what is available as baseline network sharing in 5G, both RAN functions like PLMN IDs in cell broadcast, UEs PLMN (re)selection using such information and 5GC support of PLMN IDs as well as 4G MOCN/GWCN aspects.</a:t>
            </a:r>
          </a:p>
          <a:p>
            <a:r>
              <a:rPr lang="en-US" altLang="en-US" sz="1600" dirty="0"/>
              <a:t>Some operators discussed/explained the issues and answered questions to clarify what is lacking.</a:t>
            </a:r>
          </a:p>
          <a:p>
            <a:r>
              <a:rPr lang="en-US" altLang="en-US" sz="1600" dirty="0"/>
              <a:t>Then discussions moved towards reuse of existing features in 5G such as “deployments topologies with specific SMF Service Area” (i.e. ETSUN) and “Cell in shared NG-RAN broadcast system information include the PLMN-IDs concerning available core network operators in the shared network”, existing Cell (re)selection and UE configuration aspects in 5G, as well as expanding concepts from 4G such as “similar to GWCN” .</a:t>
            </a:r>
          </a:p>
          <a:p>
            <a:r>
              <a:rPr lang="en-US" altLang="en-US" sz="1600" dirty="0"/>
              <a:t>Interested companies are asked to investigate further possible solutions which may allow the work to be conducted via TEI19 or WI with solutions described already instead of a study. </a:t>
            </a:r>
          </a:p>
          <a:p>
            <a:r>
              <a:rPr lang="en-US" altLang="en-US" sz="1600" dirty="0"/>
              <a:t>Companies plan to re-convene via offline conference calls to progress the discussion and try to resolve towards an agreeable way forward during Q4, 2023 in SA2.  As such, there is no input SI proposal to SA#101 on this topic.</a:t>
            </a:r>
          </a:p>
          <a:p>
            <a:r>
              <a:rPr lang="en-US" altLang="en-US" sz="1600" dirty="0"/>
              <a:t>The next slides were the outcome of unofficial/informal discussions that took place during SA2#158 and included for information purposes only.</a:t>
            </a:r>
          </a:p>
        </p:txBody>
      </p:sp>
    </p:spTree>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6BFCA172-672F-4297-B767-9F7EDE373FA1}"/>
              </a:ext>
            </a:extLst>
          </p:cNvPr>
          <p:cNvSpPr>
            <a:spLocks noGrp="1"/>
          </p:cNvSpPr>
          <p:nvPr>
            <p:ph type="title"/>
          </p:nvPr>
        </p:nvSpPr>
        <p:spPr>
          <a:xfrm>
            <a:off x="1785938" y="2676167"/>
            <a:ext cx="7886700" cy="1985027"/>
          </a:xfrm>
        </p:spPr>
        <p:txBody>
          <a:bodyPr/>
          <a:lstStyle/>
          <a:p>
            <a:pPr algn="ctr" eaLnBrk="1" hangingPunct="1"/>
            <a:r>
              <a:rPr lang="en-GB" altLang="en-US" dirty="0">
                <a:latin typeface="+mn-lt"/>
                <a:ea typeface="SimSun" panose="02010600030101010101" pitchFamily="2" charset="-122"/>
              </a:rPr>
              <a:t>Rel-19 Network Sharing </a:t>
            </a:r>
            <a:br>
              <a:rPr lang="en-GB" altLang="en-US" dirty="0">
                <a:latin typeface="+mn-lt"/>
                <a:ea typeface="SimSun" panose="02010600030101010101" pitchFamily="2" charset="-122"/>
              </a:rPr>
            </a:br>
            <a:r>
              <a:rPr lang="en-GB" altLang="en-US" dirty="0">
                <a:latin typeface="+mn-lt"/>
                <a:ea typeface="SimSun" panose="02010600030101010101" pitchFamily="2" charset="-122"/>
              </a:rPr>
              <a:t>offline discussion</a:t>
            </a:r>
            <a:br>
              <a:rPr lang="en-GB" altLang="en-US" dirty="0">
                <a:latin typeface="+mn-lt"/>
                <a:ea typeface="SimSun" panose="02010600030101010101" pitchFamily="2" charset="-122"/>
              </a:rPr>
            </a:br>
            <a:r>
              <a:rPr lang="en-GB" altLang="en-US" dirty="0">
                <a:latin typeface="+mn-lt"/>
                <a:ea typeface="SimSun" panose="02010600030101010101" pitchFamily="2" charset="-122"/>
              </a:rPr>
              <a:t>summary</a:t>
            </a:r>
            <a:endParaRPr lang="en-GB" altLang="en-US" dirty="0">
              <a:latin typeface="+mn-lt"/>
            </a:endParaRPr>
          </a:p>
        </p:txBody>
      </p:sp>
      <p:sp>
        <p:nvSpPr>
          <p:cNvPr id="5123" name="Text Placeholder 2">
            <a:extLst>
              <a:ext uri="{FF2B5EF4-FFF2-40B4-BE49-F238E27FC236}">
                <a16:creationId xmlns:a16="http://schemas.microsoft.com/office/drawing/2014/main" id="{9FAD3684-801E-4E1E-85EB-F5F3E5D37277}"/>
              </a:ext>
            </a:extLst>
          </p:cNvPr>
          <p:cNvSpPr>
            <a:spLocks noGrp="1"/>
          </p:cNvSpPr>
          <p:nvPr>
            <p:ph type="body" idx="4294967295"/>
          </p:nvPr>
        </p:nvSpPr>
        <p:spPr>
          <a:xfrm>
            <a:off x="1895474" y="4865688"/>
            <a:ext cx="8372475" cy="1420812"/>
          </a:xfrm>
        </p:spPr>
        <p:txBody>
          <a:bodyPr/>
          <a:lstStyle/>
          <a:p>
            <a:pPr marL="0" indent="0" algn="ctr" eaLnBrk="1" hangingPunct="1">
              <a:buFontTx/>
              <a:buNone/>
            </a:pPr>
            <a:r>
              <a:rPr lang="en-GB" altLang="en-US" dirty="0"/>
              <a:t>Moderator- Shabnam Sultana</a:t>
            </a:r>
          </a:p>
          <a:p>
            <a:pPr marL="0" indent="0" algn="ctr" eaLnBrk="1" hangingPunct="1">
              <a:buFontTx/>
              <a:buNone/>
            </a:pPr>
            <a:r>
              <a:rPr lang="en-GB" altLang="en-US" dirty="0"/>
              <a:t>August 23, 2023</a:t>
            </a:r>
          </a:p>
          <a:p>
            <a:pPr marL="0" indent="0" algn="ctr" eaLnBrk="1" hangingPunct="1">
              <a:buFontTx/>
              <a:buNone/>
            </a:pPr>
            <a:r>
              <a:rPr lang="en-GB" altLang="en-US" dirty="0"/>
              <a:t>Ericsson</a:t>
            </a:r>
            <a:endParaRPr lang="en-US" dirty="0"/>
          </a:p>
          <a:p>
            <a:pPr marL="0" indent="0" eaLnBrk="1" hangingPunct="1">
              <a:buFontTx/>
              <a:buNone/>
            </a:pPr>
            <a:endParaRPr lang="en-GB" altLang="en-US" dirty="0"/>
          </a:p>
        </p:txBody>
      </p:sp>
    </p:spTree>
    <p:extLst>
      <p:ext uri="{BB962C8B-B14F-4D97-AF65-F5344CB8AC3E}">
        <p14:creationId xmlns:p14="http://schemas.microsoft.com/office/powerpoint/2010/main" val="1779811370"/>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3B789889-2769-3E0B-4661-ADA3DF5707E4}"/>
              </a:ext>
            </a:extLst>
          </p:cNvPr>
          <p:cNvSpPr txBox="1"/>
          <p:nvPr/>
        </p:nvSpPr>
        <p:spPr>
          <a:xfrm>
            <a:off x="1038225" y="800100"/>
            <a:ext cx="5697642" cy="584775"/>
          </a:xfrm>
          <a:prstGeom prst="rect">
            <a:avLst/>
          </a:prstGeom>
          <a:noFill/>
        </p:spPr>
        <p:txBody>
          <a:bodyPr wrap="square" rtlCol="0">
            <a:spAutoFit/>
          </a:bodyPr>
          <a:lstStyle/>
          <a:p>
            <a:r>
              <a:rPr lang="en-US" sz="3200" dirty="0"/>
              <a:t>Participants </a:t>
            </a:r>
          </a:p>
        </p:txBody>
      </p:sp>
      <p:sp>
        <p:nvSpPr>
          <p:cNvPr id="8" name="TextBox 7">
            <a:extLst>
              <a:ext uri="{FF2B5EF4-FFF2-40B4-BE49-F238E27FC236}">
                <a16:creationId xmlns:a16="http://schemas.microsoft.com/office/drawing/2014/main" id="{9A61A10E-9681-DED9-AABF-EC584DBED96A}"/>
              </a:ext>
            </a:extLst>
          </p:cNvPr>
          <p:cNvSpPr txBox="1"/>
          <p:nvPr/>
        </p:nvSpPr>
        <p:spPr>
          <a:xfrm>
            <a:off x="320769" y="2387084"/>
            <a:ext cx="10858500" cy="830997"/>
          </a:xfrm>
          <a:prstGeom prst="rect">
            <a:avLst/>
          </a:prstGeom>
          <a:noFill/>
        </p:spPr>
        <p:txBody>
          <a:bodyPr wrap="square" rtlCol="0">
            <a:spAutoFit/>
          </a:bodyPr>
          <a:lstStyle/>
          <a:p>
            <a:r>
              <a:rPr lang="en-US" sz="2400" dirty="0"/>
              <a:t>China Unicom, CableLabs, Comcast, CMCC, CATT, CISCO, Ericsson, Huawei, Nokia, Qualcomm, ZTE</a:t>
            </a:r>
          </a:p>
        </p:txBody>
      </p:sp>
    </p:spTree>
    <p:extLst>
      <p:ext uri="{BB962C8B-B14F-4D97-AF65-F5344CB8AC3E}">
        <p14:creationId xmlns:p14="http://schemas.microsoft.com/office/powerpoint/2010/main" val="1409894207"/>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ubtitle 4">
            <a:extLst>
              <a:ext uri="{FF2B5EF4-FFF2-40B4-BE49-F238E27FC236}">
                <a16:creationId xmlns:a16="http://schemas.microsoft.com/office/drawing/2014/main" id="{D8EBE6CB-72B9-A27A-63B7-864665AF00CE}"/>
              </a:ext>
            </a:extLst>
          </p:cNvPr>
          <p:cNvSpPr>
            <a:spLocks noGrp="1"/>
          </p:cNvSpPr>
          <p:nvPr>
            <p:ph type="subTitle" idx="1"/>
          </p:nvPr>
        </p:nvSpPr>
        <p:spPr>
          <a:xfrm>
            <a:off x="0" y="1885950"/>
            <a:ext cx="12049125" cy="4305300"/>
          </a:xfrm>
        </p:spPr>
        <p:txBody>
          <a:bodyPr/>
          <a:lstStyle/>
          <a:p>
            <a:pPr marL="342900" indent="-342900" algn="just">
              <a:buFont typeface="Arial" panose="020B0604020202020204" pitchFamily="34" charset="0"/>
              <a:buChar char="•"/>
            </a:pPr>
            <a:r>
              <a:rPr lang="en-US" sz="2000" dirty="0"/>
              <a:t>Discussed two documents related to background, scenarios, use cases and potential requirements:</a:t>
            </a:r>
          </a:p>
          <a:p>
            <a:pPr marL="342900" indent="-342900" algn="just">
              <a:buFont typeface="Arial" panose="020B0604020202020204" pitchFamily="34" charset="0"/>
              <a:buChar char="•"/>
            </a:pPr>
            <a:r>
              <a:rPr lang="en-US" sz="2000" dirty="0"/>
              <a:t>China Unicom document S2-2308592</a:t>
            </a:r>
          </a:p>
          <a:p>
            <a:pPr marL="342900" indent="-342900" algn="just">
              <a:buFont typeface="Arial" panose="020B0604020202020204" pitchFamily="34" charset="0"/>
              <a:buChar char="•"/>
            </a:pPr>
            <a:r>
              <a:rPr lang="en-US" sz="2000" dirty="0"/>
              <a:t>Comcast document S2-2308784</a:t>
            </a:r>
          </a:p>
          <a:p>
            <a:pPr marL="342900" indent="-342900" algn="just">
              <a:buFont typeface="Arial" panose="020B0604020202020204" pitchFamily="34" charset="0"/>
              <a:buChar char="•"/>
            </a:pPr>
            <a:r>
              <a:rPr lang="en-US" sz="2000" dirty="0"/>
              <a:t>Question on co-existence between MOCN and GWCN a la 5G (or Indirect network sharing), clarified CU does not have exact same requirement but Comcast does, some discussion on the meaning of co-existence (NGRAN supporting both and operator deploying both), seems expectation it is needed.</a:t>
            </a:r>
          </a:p>
          <a:p>
            <a:pPr marL="342900" indent="-342900" algn="just">
              <a:buFont typeface="Arial" panose="020B0604020202020204" pitchFamily="34" charset="0"/>
              <a:buChar char="•"/>
            </a:pPr>
            <a:r>
              <a:rPr lang="en-US" sz="2000" dirty="0"/>
              <a:t>CU Remark: “in 5G, we have the scenario of the co-existence between 5G MOCN and 5G indirect network sharing (this name may be changed to extended GWCN in 5G or another). So I think the meaning of co-existence need to clarify to avoid ambiguity.” (Mod comment: little unclear what is meant so further clarification needed).</a:t>
            </a:r>
          </a:p>
          <a:p>
            <a:pPr marL="342900" indent="-342900" algn="just">
              <a:buFont typeface="Arial" panose="020B0604020202020204" pitchFamily="34" charset="0"/>
              <a:buChar char="•"/>
            </a:pPr>
            <a:r>
              <a:rPr lang="en-US" sz="2000" dirty="0"/>
              <a:t>Discussed as presented by CU, the requirements and discussed the scenarios and how it related to overall 5GS. CU clarified requirements including avoiding to maintain a large number of interfaces between Hosting Operator’s Shared NR and Participating Operator’s core network (e.g. N2/N3 interfaces). </a:t>
            </a:r>
          </a:p>
          <a:p>
            <a:pPr marL="342900" indent="-342900" algn="just">
              <a:buFont typeface="Arial" panose="020B0604020202020204" pitchFamily="34" charset="0"/>
              <a:buChar char="•"/>
            </a:pPr>
            <a:endParaRPr lang="en-US" dirty="0"/>
          </a:p>
        </p:txBody>
      </p:sp>
      <p:sp>
        <p:nvSpPr>
          <p:cNvPr id="3" name="TextBox 2">
            <a:extLst>
              <a:ext uri="{FF2B5EF4-FFF2-40B4-BE49-F238E27FC236}">
                <a16:creationId xmlns:a16="http://schemas.microsoft.com/office/drawing/2014/main" id="{7B6E57DD-8449-8E6A-3C0D-8F66A9C0AFD1}"/>
              </a:ext>
            </a:extLst>
          </p:cNvPr>
          <p:cNvSpPr txBox="1"/>
          <p:nvPr/>
        </p:nvSpPr>
        <p:spPr>
          <a:xfrm>
            <a:off x="1038225" y="800100"/>
            <a:ext cx="5697642" cy="584775"/>
          </a:xfrm>
          <a:prstGeom prst="rect">
            <a:avLst/>
          </a:prstGeom>
          <a:noFill/>
        </p:spPr>
        <p:txBody>
          <a:bodyPr wrap="square" rtlCol="0">
            <a:spAutoFit/>
          </a:bodyPr>
          <a:lstStyle/>
          <a:p>
            <a:r>
              <a:rPr lang="en-US" sz="3200" dirty="0"/>
              <a:t>Discussion </a:t>
            </a:r>
          </a:p>
        </p:txBody>
      </p:sp>
    </p:spTree>
    <p:extLst>
      <p:ext uri="{BB962C8B-B14F-4D97-AF65-F5344CB8AC3E}">
        <p14:creationId xmlns:p14="http://schemas.microsoft.com/office/powerpoint/2010/main" val="3039312832"/>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ubtitle 4">
            <a:extLst>
              <a:ext uri="{FF2B5EF4-FFF2-40B4-BE49-F238E27FC236}">
                <a16:creationId xmlns:a16="http://schemas.microsoft.com/office/drawing/2014/main" id="{D8EBE6CB-72B9-A27A-63B7-864665AF00CE}"/>
              </a:ext>
            </a:extLst>
          </p:cNvPr>
          <p:cNvSpPr>
            <a:spLocks noGrp="1"/>
          </p:cNvSpPr>
          <p:nvPr>
            <p:ph type="subTitle" idx="1"/>
          </p:nvPr>
        </p:nvSpPr>
        <p:spPr>
          <a:xfrm>
            <a:off x="76358" y="1844963"/>
            <a:ext cx="11782268" cy="4793962"/>
          </a:xfrm>
        </p:spPr>
        <p:txBody>
          <a:bodyPr/>
          <a:lstStyle/>
          <a:p>
            <a:pPr marL="342900" indent="-342900" algn="just">
              <a:buFont typeface="Arial" panose="020B0604020202020204" pitchFamily="34" charset="0"/>
              <a:buChar char="•"/>
            </a:pPr>
            <a:r>
              <a:rPr lang="en-US" sz="1600" dirty="0"/>
              <a:t>Open discussion on the similarities of “a la GWCN” and the key difference between 4G and 5G about PLMNs, clarified that in 5G multiple PLMN IDs and their service support aspects are broadcast where 4G it was an added feature. Also, there is no “supporting and non-supporting UE” concept in 5G.</a:t>
            </a:r>
          </a:p>
          <a:p>
            <a:pPr algn="just"/>
            <a:r>
              <a:rPr lang="en-US" dirty="0"/>
              <a:t>23.501, 5.18.3: </a:t>
            </a:r>
            <a:r>
              <a:rPr lang="en-US" sz="1100" dirty="0"/>
              <a:t>“A UE that has a subscription to one of the sharing core network operators shall be able to select this core network operator while within the coverage area of the shared network and to receive subscribed services from that core network operator.</a:t>
            </a:r>
          </a:p>
          <a:p>
            <a:pPr algn="just"/>
            <a:r>
              <a:rPr lang="en-US" sz="1100" dirty="0"/>
              <a:t>Each cell in shared NG-RAN shall in the broadcast system information include the PLMN-IDs concerning available core network operators in the shared network.</a:t>
            </a:r>
          </a:p>
          <a:p>
            <a:pPr algn="just"/>
            <a:r>
              <a:rPr lang="en-US" sz="1100" dirty="0"/>
              <a:t>When a UE performs an Initial Registration to a network, one of available PLMNs shall be selected to serve the UE. UE uses all the received broadcast PLMN-IDs in its PLMN (re)selection processes which is specified in TS 23.122 [17]. UE shall inform the NG-RAN of the selected PLMN so that the NG-RAN can route correctly. The NG-RAN shall inform the core network of the selected PLMN.</a:t>
            </a:r>
          </a:p>
          <a:p>
            <a:pPr algn="just"/>
            <a:r>
              <a:rPr lang="en-US" sz="1100" dirty="0"/>
              <a:t>As per any network, after Initial Registration to the shared network and while remaining served by the shared network, the network selection procedures specified in TS 23.122 [17] may cause the UE to perform a reselection of another available PLMN.</a:t>
            </a:r>
          </a:p>
          <a:p>
            <a:pPr algn="just"/>
            <a:r>
              <a:rPr lang="en-US" sz="1100" dirty="0"/>
              <a:t>UE uses all of the received broadcast PLMN-IDs in its cell and PLMN (re)selection processes.”</a:t>
            </a:r>
          </a:p>
          <a:p>
            <a:pPr marL="171450" indent="-171450" algn="just">
              <a:buFont typeface="Arial" panose="020B0604020202020204" pitchFamily="34" charset="0"/>
              <a:buChar char="•"/>
            </a:pPr>
            <a:r>
              <a:rPr lang="en-US" sz="1600" dirty="0"/>
              <a:t>Companies discussed then the potential use of “GWCN like” solution to address the control plane based network sharing as a way forward.</a:t>
            </a:r>
          </a:p>
          <a:p>
            <a:pPr marL="171450" indent="-171450" algn="just">
              <a:buFont typeface="Arial" panose="020B0604020202020204" pitchFamily="34" charset="0"/>
              <a:buChar char="•"/>
            </a:pPr>
            <a:r>
              <a:rPr lang="en-US" sz="1600" dirty="0"/>
              <a:t>Initial quick analysis seems to indicate it will be sufficient to go in that direction, but further checking is needed for any additional charging requirements (e.g. CU considers charging aspect as an operator, the charging and accounting crossing PLMNs need to be supported flexibly in this scenario).</a:t>
            </a:r>
            <a:endParaRPr lang="en-US" sz="1100" dirty="0"/>
          </a:p>
          <a:p>
            <a:pPr marL="171450" indent="-171450" algn="just">
              <a:buFont typeface="Arial" panose="020B0604020202020204" pitchFamily="34" charset="0"/>
              <a:buChar char="•"/>
            </a:pPr>
            <a:r>
              <a:rPr lang="en-US" sz="1600" dirty="0"/>
              <a:t>Companies are encouraged to further investigate and see if the proposed solution works to satisfy the requirements.</a:t>
            </a:r>
          </a:p>
          <a:p>
            <a:pPr marL="171450" indent="-171450" algn="just">
              <a:buFont typeface="Arial" panose="020B0604020202020204" pitchFamily="34" charset="0"/>
              <a:buChar char="•"/>
            </a:pPr>
            <a:r>
              <a:rPr lang="en-US" sz="1600" dirty="0"/>
              <a:t>Discussed if SBA based approach and handling of PLMN ID would satisfy or need to add additional parameter in some interfaces/SBA. also )please see slide later with Vodafone proposed potential update)</a:t>
            </a:r>
          </a:p>
        </p:txBody>
      </p:sp>
      <p:sp>
        <p:nvSpPr>
          <p:cNvPr id="3" name="TextBox 2">
            <a:extLst>
              <a:ext uri="{FF2B5EF4-FFF2-40B4-BE49-F238E27FC236}">
                <a16:creationId xmlns:a16="http://schemas.microsoft.com/office/drawing/2014/main" id="{00849C44-39F7-BD4F-9D6D-B575FB5F4417}"/>
              </a:ext>
            </a:extLst>
          </p:cNvPr>
          <p:cNvSpPr txBox="1"/>
          <p:nvPr/>
        </p:nvSpPr>
        <p:spPr>
          <a:xfrm>
            <a:off x="304800" y="660112"/>
            <a:ext cx="5697642" cy="584775"/>
          </a:xfrm>
          <a:prstGeom prst="rect">
            <a:avLst/>
          </a:prstGeom>
          <a:noFill/>
        </p:spPr>
        <p:txBody>
          <a:bodyPr wrap="square" rtlCol="0">
            <a:spAutoFit/>
          </a:bodyPr>
          <a:lstStyle/>
          <a:p>
            <a:r>
              <a:rPr lang="en-US" sz="3200" dirty="0"/>
              <a:t>Discussion </a:t>
            </a:r>
          </a:p>
        </p:txBody>
      </p:sp>
    </p:spTree>
    <p:extLst>
      <p:ext uri="{BB962C8B-B14F-4D97-AF65-F5344CB8AC3E}">
        <p14:creationId xmlns:p14="http://schemas.microsoft.com/office/powerpoint/2010/main" val="4287433226"/>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ubtitle 4">
            <a:extLst>
              <a:ext uri="{FF2B5EF4-FFF2-40B4-BE49-F238E27FC236}">
                <a16:creationId xmlns:a16="http://schemas.microsoft.com/office/drawing/2014/main" id="{D8EBE6CB-72B9-A27A-63B7-864665AF00CE}"/>
              </a:ext>
            </a:extLst>
          </p:cNvPr>
          <p:cNvSpPr>
            <a:spLocks noGrp="1"/>
          </p:cNvSpPr>
          <p:nvPr>
            <p:ph type="subTitle" idx="1"/>
          </p:nvPr>
        </p:nvSpPr>
        <p:spPr>
          <a:xfrm>
            <a:off x="114301" y="1895475"/>
            <a:ext cx="11991974" cy="4302413"/>
          </a:xfrm>
        </p:spPr>
        <p:txBody>
          <a:bodyPr/>
          <a:lstStyle/>
          <a:p>
            <a:pPr marL="342900" indent="-342900" algn="just">
              <a:buFont typeface="Arial" panose="020B0604020202020204" pitchFamily="34" charset="0"/>
              <a:buChar char="•"/>
            </a:pPr>
            <a:r>
              <a:rPr lang="en-US" dirty="0"/>
              <a:t>Comcast also explained the use cases and need for user plane diversion that is needed.</a:t>
            </a:r>
          </a:p>
          <a:p>
            <a:pPr marL="342900" indent="-342900" algn="just">
              <a:buFont typeface="Arial" panose="020B0604020202020204" pitchFamily="34" charset="0"/>
              <a:buChar char="•"/>
            </a:pPr>
            <a:r>
              <a:rPr lang="en-US" dirty="0"/>
              <a:t>It was then discussed if ETSUN (I-SMF/I-UPF) selection criteria is sufficient to address the specific CN NF selection and initial impression is that it should be possible to make it work.</a:t>
            </a:r>
          </a:p>
          <a:p>
            <a:pPr marL="342900" indent="-342900" algn="just">
              <a:buFont typeface="Arial" panose="020B0604020202020204" pitchFamily="34" charset="0"/>
              <a:buChar char="•"/>
            </a:pPr>
            <a:r>
              <a:rPr lang="en-US" dirty="0"/>
              <a:t>Investigate potential reuse of feature in TS 23.501 clause 5.34	“Support of deployments topologies with specific SMF Service Areas” in this context where operator can deploy certain configuration enabling the deployment requirements.</a:t>
            </a:r>
          </a:p>
          <a:p>
            <a:pPr marL="342900" indent="-342900" algn="just">
              <a:buFont typeface="Arial" panose="020B0604020202020204" pitchFamily="34" charset="0"/>
              <a:buChar char="•"/>
            </a:pPr>
            <a:r>
              <a:rPr lang="en-US" dirty="0"/>
              <a:t>May need to check if some form of informative Annex explaining such option can be documented, if it can be made to work.</a:t>
            </a:r>
          </a:p>
          <a:p>
            <a:pPr marL="342900" indent="-342900" algn="just">
              <a:buFont typeface="Arial" panose="020B0604020202020204" pitchFamily="34" charset="0"/>
              <a:buChar char="•"/>
            </a:pPr>
            <a:r>
              <a:rPr lang="en-US" dirty="0"/>
              <a:t>We also discussed SNPN aspects and recommendation is that we do not include this for Rel-19 as it has other complexity and need further discussion/understanding.</a:t>
            </a:r>
          </a:p>
          <a:p>
            <a:pPr marL="342900" indent="-342900" algn="just">
              <a:buFont typeface="Arial" panose="020B0604020202020204" pitchFamily="34" charset="0"/>
              <a:buChar char="•"/>
            </a:pPr>
            <a:endParaRPr lang="en-US" dirty="0"/>
          </a:p>
        </p:txBody>
      </p:sp>
      <p:sp>
        <p:nvSpPr>
          <p:cNvPr id="3" name="TextBox 2">
            <a:extLst>
              <a:ext uri="{FF2B5EF4-FFF2-40B4-BE49-F238E27FC236}">
                <a16:creationId xmlns:a16="http://schemas.microsoft.com/office/drawing/2014/main" id="{00849C44-39F7-BD4F-9D6D-B575FB5F4417}"/>
              </a:ext>
            </a:extLst>
          </p:cNvPr>
          <p:cNvSpPr txBox="1"/>
          <p:nvPr/>
        </p:nvSpPr>
        <p:spPr>
          <a:xfrm>
            <a:off x="552450" y="660112"/>
            <a:ext cx="8848726" cy="584775"/>
          </a:xfrm>
          <a:prstGeom prst="rect">
            <a:avLst/>
          </a:prstGeom>
          <a:noFill/>
        </p:spPr>
        <p:txBody>
          <a:bodyPr wrap="square" rtlCol="0">
            <a:spAutoFit/>
          </a:bodyPr>
          <a:lstStyle/>
          <a:p>
            <a:r>
              <a:rPr lang="en-US" sz="3200" dirty="0"/>
              <a:t>Discussion</a:t>
            </a:r>
          </a:p>
        </p:txBody>
      </p:sp>
    </p:spTree>
    <p:extLst>
      <p:ext uri="{BB962C8B-B14F-4D97-AF65-F5344CB8AC3E}">
        <p14:creationId xmlns:p14="http://schemas.microsoft.com/office/powerpoint/2010/main" val="4205784564"/>
      </p:ext>
    </p:extLst>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3B789889-2769-3E0B-4661-ADA3DF5707E4}"/>
              </a:ext>
            </a:extLst>
          </p:cNvPr>
          <p:cNvSpPr txBox="1"/>
          <p:nvPr/>
        </p:nvSpPr>
        <p:spPr>
          <a:xfrm>
            <a:off x="1038225" y="800100"/>
            <a:ext cx="5697642" cy="584775"/>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3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Discussion</a:t>
            </a:r>
          </a:p>
        </p:txBody>
      </p:sp>
      <p:sp>
        <p:nvSpPr>
          <p:cNvPr id="8" name="TextBox 7">
            <a:extLst>
              <a:ext uri="{FF2B5EF4-FFF2-40B4-BE49-F238E27FC236}">
                <a16:creationId xmlns:a16="http://schemas.microsoft.com/office/drawing/2014/main" id="{9A61A10E-9681-DED9-AABF-EC584DBED96A}"/>
              </a:ext>
            </a:extLst>
          </p:cNvPr>
          <p:cNvSpPr txBox="1"/>
          <p:nvPr/>
        </p:nvSpPr>
        <p:spPr>
          <a:xfrm>
            <a:off x="238125" y="1981200"/>
            <a:ext cx="10941144" cy="4093428"/>
          </a:xfrm>
          <a:prstGeom prst="rect">
            <a:avLst/>
          </a:prstGeom>
          <a:noFill/>
        </p:spPr>
        <p:txBody>
          <a:bodyPr wrap="square" rtlCol="0">
            <a:spAutoFit/>
          </a:bodyPr>
          <a:lstStyle/>
          <a:p>
            <a:pPr marR="0" lvl="0" algn="l" defTabSz="914400" rtl="0" eaLnBrk="0" fontAlgn="base" latinLnBrk="0" hangingPunct="0">
              <a:lnSpc>
                <a:spcPct val="100000"/>
              </a:lnSpc>
              <a:spcBef>
                <a:spcPct val="0"/>
              </a:spcBef>
              <a:spcAft>
                <a:spcPct val="0"/>
              </a:spcAft>
              <a:buClrTx/>
              <a:buSzTx/>
              <a:tabLst/>
              <a:defRPr/>
            </a:pPr>
            <a:r>
              <a:rPr kumimoji="0" lang="en-US" sz="2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CMCC indicated the following aspects they consider important to maintain:</a:t>
            </a:r>
          </a:p>
          <a:p>
            <a:pPr marR="0" lvl="0" algn="l" defTabSz="914400" rtl="0" eaLnBrk="0" fontAlgn="base" latinLnBrk="0" hangingPunct="0">
              <a:lnSpc>
                <a:spcPct val="100000"/>
              </a:lnSpc>
              <a:spcBef>
                <a:spcPct val="0"/>
              </a:spcBef>
              <a:spcAft>
                <a:spcPct val="0"/>
              </a:spcAft>
              <a:buClrTx/>
              <a:buSzTx/>
              <a:tabLst/>
              <a:defRPr/>
            </a:pPr>
            <a:endParaRPr kumimoji="0" lang="en-US" sz="2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a:p>
            <a:r>
              <a:rPr lang="en-US" sz="2400" dirty="0">
                <a:solidFill>
                  <a:srgbClr val="000000"/>
                </a:solidFill>
                <a:effectLst/>
                <a:latin typeface="Calibri" panose="020F0502020204030204" pitchFamily="34" charset="0"/>
                <a:ea typeface="Microsoft YaHei UI Light" panose="020B0502040204020203" pitchFamily="34" charset="-122"/>
              </a:rPr>
              <a:t>1. Considering the system impact and requirement, we don't think handover between the serving PLMN and home PLMN is necessary, as well as </a:t>
            </a:r>
            <a:r>
              <a:rPr lang="en-CA" sz="2400" dirty="0">
                <a:solidFill>
                  <a:srgbClr val="000000"/>
                </a:solidFill>
                <a:effectLst/>
                <a:latin typeface="Calibri" panose="020F0502020204030204" pitchFamily="34" charset="0"/>
                <a:ea typeface="Microsoft YaHei UI Light" panose="020B0502040204020203" pitchFamily="34" charset="-122"/>
              </a:rPr>
              <a:t>AMF to AMF interface</a:t>
            </a:r>
            <a:r>
              <a:rPr lang="en-US" sz="2400" dirty="0">
                <a:solidFill>
                  <a:srgbClr val="000000"/>
                </a:solidFill>
                <a:effectLst/>
                <a:latin typeface="Calibri" panose="020F0502020204030204" pitchFamily="34" charset="0"/>
                <a:ea typeface="Microsoft YaHei UI Light" panose="020B0502040204020203" pitchFamily="34" charset="-122"/>
              </a:rPr>
              <a:t>.</a:t>
            </a:r>
            <a:endParaRPr lang="en-CA" sz="2400" dirty="0">
              <a:effectLst/>
              <a:latin typeface="Calibri" panose="020F0502020204030204" pitchFamily="34" charset="0"/>
              <a:ea typeface="Calibri" panose="020F0502020204030204" pitchFamily="34" charset="0"/>
            </a:endParaRPr>
          </a:p>
          <a:p>
            <a:r>
              <a:rPr lang="en-CA" sz="2400" dirty="0">
                <a:solidFill>
                  <a:srgbClr val="000000"/>
                </a:solidFill>
                <a:effectLst/>
                <a:latin typeface="Calibri" panose="020F0502020204030204" pitchFamily="34" charset="0"/>
                <a:ea typeface="Microsoft YaHei UI Light" panose="020B0502040204020203" pitchFamily="34" charset="-122"/>
              </a:rPr>
              <a:t>2. In case there is no roaming agreement, the roaming UE can not access to the serving 5GC network, otherwise, the existing roaming mechanism can be re-used if there is roaming agreement. Therefore, this original WT#3 can be removed.</a:t>
            </a:r>
            <a:endParaRPr lang="en-CA" sz="2400" dirty="0">
              <a:effectLst/>
              <a:latin typeface="Calibri" panose="020F0502020204030204" pitchFamily="34" charset="0"/>
              <a:ea typeface="Calibri" panose="020F0502020204030204" pitchFamily="34" charset="0"/>
            </a:endParaRPr>
          </a:p>
          <a:p>
            <a:r>
              <a:rPr lang="en-CA" sz="2400" dirty="0">
                <a:solidFill>
                  <a:srgbClr val="000000"/>
                </a:solidFill>
                <a:effectLst/>
                <a:latin typeface="Calibri" panose="020F0502020204030204" pitchFamily="34" charset="0"/>
                <a:ea typeface="Microsoft YaHei UI Light" panose="020B0502040204020203" pitchFamily="34" charset="-122"/>
              </a:rPr>
              <a:t>3. For the UE in</a:t>
            </a:r>
            <a:r>
              <a:rPr lang="en-US" sz="2400" dirty="0">
                <a:solidFill>
                  <a:srgbClr val="000000"/>
                </a:solidFill>
                <a:effectLst/>
                <a:latin typeface="Calibri" panose="020F0502020204030204" pitchFamily="34" charset="0"/>
                <a:ea typeface="Microsoft YaHei UI Light" panose="020B0502040204020203" pitchFamily="34" charset="-122"/>
              </a:rPr>
              <a:t> the serving PLMN,  the logo of the serving PLMN shall be displaced in the UE.</a:t>
            </a:r>
            <a:endParaRPr lang="en-CA" sz="2400" dirty="0">
              <a:effectLst/>
              <a:latin typeface="Calibri" panose="020F0502020204030204" pitchFamily="34" charset="0"/>
              <a:ea typeface="Calibri" panose="020F0502020204030204" pitchFamily="34" charset="0"/>
            </a:endParaRPr>
          </a:p>
          <a:p>
            <a:r>
              <a:rPr lang="en-CA" sz="2000" dirty="0">
                <a:solidFill>
                  <a:srgbClr val="000000"/>
                </a:solidFill>
                <a:effectLst/>
                <a:latin typeface="Microsoft YaHei UI Light" panose="020B0502040204020203" pitchFamily="34" charset="-122"/>
                <a:ea typeface="Calibri" panose="020F0502020204030204" pitchFamily="34" charset="0"/>
              </a:rPr>
              <a:t> </a:t>
            </a:r>
            <a:endParaRPr lang="en-CA" sz="2400" dirty="0">
              <a:effectLst/>
              <a:latin typeface="Calibri" panose="020F0502020204030204" pitchFamily="34" charset="0"/>
              <a:ea typeface="Calibri" panose="020F0502020204030204" pitchFamily="34" charset="0"/>
            </a:endParaRPr>
          </a:p>
          <a:p>
            <a:pPr marL="342900" marR="0" lvl="0" indent="-342900" algn="l" defTabSz="914400" rtl="0" eaLnBrk="0" fontAlgn="base" latinLnBrk="0" hangingPunct="0">
              <a:lnSpc>
                <a:spcPct val="100000"/>
              </a:lnSpc>
              <a:spcBef>
                <a:spcPct val="0"/>
              </a:spcBef>
              <a:spcAft>
                <a:spcPct val="0"/>
              </a:spcAft>
              <a:buClrTx/>
              <a:buSzTx/>
              <a:buFont typeface="Arial" panose="020B0604020202020204" pitchFamily="34" charset="0"/>
              <a:buChar char="•"/>
              <a:tabLst/>
              <a:defRPr/>
            </a:pPr>
            <a:endParaRPr kumimoji="0" lang="en-US" sz="2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4030466037"/>
      </p:ext>
    </p:extLst>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ubtitle 4">
            <a:extLst>
              <a:ext uri="{FF2B5EF4-FFF2-40B4-BE49-F238E27FC236}">
                <a16:creationId xmlns:a16="http://schemas.microsoft.com/office/drawing/2014/main" id="{D8EBE6CB-72B9-A27A-63B7-864665AF00CE}"/>
              </a:ext>
            </a:extLst>
          </p:cNvPr>
          <p:cNvSpPr>
            <a:spLocks noGrp="1"/>
          </p:cNvSpPr>
          <p:nvPr>
            <p:ph type="subTitle" idx="1"/>
          </p:nvPr>
        </p:nvSpPr>
        <p:spPr>
          <a:xfrm>
            <a:off x="114301" y="1895475"/>
            <a:ext cx="11991974" cy="4302413"/>
          </a:xfrm>
        </p:spPr>
        <p:txBody>
          <a:bodyPr/>
          <a:lstStyle/>
          <a:p>
            <a:pPr marL="457200" indent="-457200" algn="just">
              <a:buFont typeface="+mj-lt"/>
              <a:buAutoNum type="arabicPeriod"/>
            </a:pPr>
            <a:r>
              <a:rPr lang="en-US" dirty="0"/>
              <a:t>Investigate use of GWCN approach for 5GS and if it can be made to work.</a:t>
            </a:r>
          </a:p>
          <a:p>
            <a:pPr marL="457200" indent="-457200" algn="just">
              <a:buFont typeface="+mj-lt"/>
              <a:buAutoNum type="arabicPeriod"/>
            </a:pPr>
            <a:r>
              <a:rPr lang="en-US" dirty="0"/>
              <a:t>Investigate use of “deployments topologies with specific SMF Service Areas” to address user plane network sharing.</a:t>
            </a:r>
          </a:p>
          <a:p>
            <a:pPr marL="457200" indent="-457200" algn="just">
              <a:buFont typeface="+mj-lt"/>
              <a:buAutoNum type="arabicPeriod"/>
            </a:pPr>
            <a:r>
              <a:rPr lang="en-US" dirty="0"/>
              <a:t>If requirements are fulfilled with such approach, identify potential stage 2 impacts on SA2 specifications.</a:t>
            </a:r>
          </a:p>
          <a:p>
            <a:pPr marL="457200" indent="-457200" algn="just">
              <a:buFont typeface="+mj-lt"/>
              <a:buAutoNum type="arabicPeriod"/>
            </a:pPr>
            <a:r>
              <a:rPr lang="en-US" dirty="0"/>
              <a:t>Agreement among the participants to limit scope to NR with 5GC.</a:t>
            </a:r>
          </a:p>
          <a:p>
            <a:pPr marL="457200" indent="-457200" algn="just">
              <a:buFont typeface="+mj-lt"/>
              <a:buAutoNum type="arabicPeriod"/>
            </a:pPr>
            <a:r>
              <a:rPr lang="en-US" dirty="0"/>
              <a:t>Agreement/understanding is that with this approach no additional UE impacts foreseen.</a:t>
            </a:r>
          </a:p>
          <a:p>
            <a:pPr marL="457200" indent="-457200" algn="just">
              <a:buFont typeface="+mj-lt"/>
              <a:buAutoNum type="arabicPeriod"/>
            </a:pPr>
            <a:r>
              <a:rPr lang="en-US" dirty="0"/>
              <a:t>Current understanding is that there are no impacts to NG-RAN, existing AMF selection would work as is, but companies will further check if this can be confirmed.</a:t>
            </a:r>
          </a:p>
        </p:txBody>
      </p:sp>
      <p:sp>
        <p:nvSpPr>
          <p:cNvPr id="3" name="TextBox 2">
            <a:extLst>
              <a:ext uri="{FF2B5EF4-FFF2-40B4-BE49-F238E27FC236}">
                <a16:creationId xmlns:a16="http://schemas.microsoft.com/office/drawing/2014/main" id="{00849C44-39F7-BD4F-9D6D-B575FB5F4417}"/>
              </a:ext>
            </a:extLst>
          </p:cNvPr>
          <p:cNvSpPr txBox="1"/>
          <p:nvPr/>
        </p:nvSpPr>
        <p:spPr>
          <a:xfrm>
            <a:off x="-76199" y="660112"/>
            <a:ext cx="9934574" cy="584775"/>
          </a:xfrm>
          <a:prstGeom prst="rect">
            <a:avLst/>
          </a:prstGeom>
          <a:noFill/>
        </p:spPr>
        <p:txBody>
          <a:bodyPr wrap="square" rtlCol="0">
            <a:spAutoFit/>
          </a:bodyPr>
          <a:lstStyle/>
          <a:p>
            <a:r>
              <a:rPr lang="en-US" sz="3200" dirty="0"/>
              <a:t>Potential Solution reusing existing available features </a:t>
            </a:r>
          </a:p>
        </p:txBody>
      </p:sp>
    </p:spTree>
    <p:extLst>
      <p:ext uri="{BB962C8B-B14F-4D97-AF65-F5344CB8AC3E}">
        <p14:creationId xmlns:p14="http://schemas.microsoft.com/office/powerpoint/2010/main" val="2566999717"/>
      </p:ext>
    </p:extLst>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B13BEEBA675044A96DE28BDD893E607" ma:contentTypeVersion="13" ma:contentTypeDescription="Create a new document." ma:contentTypeScope="" ma:versionID="128a8422487fc329a7dc26f28cf6102c">
  <xsd:schema xmlns:xsd="http://www.w3.org/2001/XMLSchema" xmlns:xs="http://www.w3.org/2001/XMLSchema" xmlns:p="http://schemas.microsoft.com/office/2006/metadata/properties" xmlns:ns3="679a257e-872f-4c98-9e8a-0a9c104f72cd" xmlns:ns4="280d8efa-eff2-4910-88d2-79ca146720c4" targetNamespace="http://schemas.microsoft.com/office/2006/metadata/properties" ma:root="true" ma:fieldsID="5ee17176e517ccea8510c39d83da9bad" ns3:_="" ns4:_="">
    <xsd:import namespace="679a257e-872f-4c98-9e8a-0a9c104f72cd"/>
    <xsd:import namespace="280d8efa-eff2-4910-88d2-79ca146720c4"/>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GenerationTime" minOccurs="0"/>
                <xsd:element ref="ns3:MediaServiceEventHashCode" minOccurs="0"/>
                <xsd:element ref="ns3:MediaServiceLocation" minOccurs="0"/>
                <xsd:element ref="ns3:MediaServiceAutoKeyPoints" minOccurs="0"/>
                <xsd:element ref="ns3:MediaServiceKeyPoints"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79a257e-872f-4c98-9e8a-0a9c104f72c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80d8efa-eff2-4910-88d2-79ca146720c4"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BD6692E6-AFB4-4AE6-8E62-2D7692F0CE7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79a257e-872f-4c98-9e8a-0a9c104f72cd"/>
    <ds:schemaRef ds:uri="280d8efa-eff2-4910-88d2-79ca146720c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7D3A830A-0AC8-45A7-9E99-DF047C23D0D0}">
  <ds:schemaRefs>
    <ds:schemaRef ds:uri="http://schemas.microsoft.com/sharepoint/v3/contenttype/forms"/>
  </ds:schemaRefs>
</ds:datastoreItem>
</file>

<file path=customXml/itemProps3.xml><?xml version="1.0" encoding="utf-8"?>
<ds:datastoreItem xmlns:ds="http://schemas.openxmlformats.org/officeDocument/2006/customXml" ds:itemID="{35CA3727-A4EB-4398-9783-D0148B061093}">
  <ds:schemaRefs>
    <ds:schemaRef ds:uri="http://schemas.microsoft.com/office/2006/metadata/properties"/>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emplate>Office Theme</Template>
  <TotalTime>5436</TotalTime>
  <Words>1512</Words>
  <Application>Microsoft Office PowerPoint</Application>
  <PresentationFormat>Widescreen</PresentationFormat>
  <Paragraphs>69</Paragraphs>
  <Slides>12</Slides>
  <Notes>1</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12</vt:i4>
      </vt:variant>
    </vt:vector>
  </HeadingPairs>
  <TitlesOfParts>
    <vt:vector size="19" baseType="lpstr">
      <vt:lpstr>Microsoft YaHei UI Light</vt:lpstr>
      <vt:lpstr>Arial</vt:lpstr>
      <vt:lpstr>Arial </vt:lpstr>
      <vt:lpstr>Calibri</vt:lpstr>
      <vt:lpstr>Calibri Light</vt:lpstr>
      <vt:lpstr>Times New Roman</vt:lpstr>
      <vt:lpstr>Office Theme</vt:lpstr>
      <vt:lpstr>Rel-19 Network Sharing Enhancements  SA2 Status</vt:lpstr>
      <vt:lpstr>Status</vt:lpstr>
      <vt:lpstr>Rel-19 Network Sharing  offline discussion summary</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Summary</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Ericsson0905</cp:lastModifiedBy>
  <cp:revision>614</cp:revision>
  <dcterms:created xsi:type="dcterms:W3CDTF">2010-02-05T13:52:04Z</dcterms:created>
  <dcterms:modified xsi:type="dcterms:W3CDTF">2023-09-06T12:22:49Z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0x010100BB13BEEBA675044A96DE28BDD893E607</vt:lpwstr>
  </property>
</Properties>
</file>